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
  </p:notesMasterIdLst>
  <p:sldIdLst>
    <p:sldId id="261" r:id="rId2"/>
  </p:sldIdLst>
  <p:sldSz cx="7775575" cy="10907713"/>
  <p:notesSz cx="6735763" cy="9866313"/>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CC"/>
    <a:srgbClr val="99FF99"/>
    <a:srgbClr val="E4007F"/>
    <a:srgbClr val="EA5504"/>
    <a:srgbClr val="005BAC"/>
    <a:srgbClr val="009944"/>
    <a:srgbClr val="906E30"/>
    <a:srgbClr val="A4723A"/>
    <a:srgbClr val="6647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4" d="100"/>
          <a:sy n="64" d="100"/>
        </p:scale>
        <p:origin x="1860" y="90"/>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5029"/>
          </a:xfrm>
          <a:prstGeom prst="rect">
            <a:avLst/>
          </a:prstGeom>
        </p:spPr>
        <p:txBody>
          <a:bodyPr vert="horz" lIns="90782" tIns="45391" rIns="90782" bIns="45391"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376" y="0"/>
            <a:ext cx="2918830" cy="495029"/>
          </a:xfrm>
          <a:prstGeom prst="rect">
            <a:avLst/>
          </a:prstGeom>
        </p:spPr>
        <p:txBody>
          <a:bodyPr vert="horz" lIns="90782" tIns="45391" rIns="90782" bIns="45391" rtlCol="0"/>
          <a:lstStyle>
            <a:lvl1pPr algn="r">
              <a:defRPr sz="1100"/>
            </a:lvl1pPr>
          </a:lstStyle>
          <a:p>
            <a:fld id="{70F99883-74AE-4A2C-81B7-5B86A08198C0}" type="datetimeFigureOut">
              <a:rPr kumimoji="1" lang="ja-JP" altLang="en-US" smtClean="0"/>
              <a:t>2019/9/30</a:t>
            </a:fld>
            <a:endParaRPr kumimoji="1" lang="ja-JP" altLang="en-US"/>
          </a:p>
        </p:txBody>
      </p:sp>
      <p:sp>
        <p:nvSpPr>
          <p:cNvPr id="4" name="スライド イメージ プレースホルダー 3"/>
          <p:cNvSpPr>
            <a:spLocks noGrp="1" noRot="1" noChangeAspect="1"/>
          </p:cNvSpPr>
          <p:nvPr>
            <p:ph type="sldImg" idx="2"/>
          </p:nvPr>
        </p:nvSpPr>
        <p:spPr>
          <a:xfrm>
            <a:off x="2181225" y="1231900"/>
            <a:ext cx="2373313" cy="3332163"/>
          </a:xfrm>
          <a:prstGeom prst="rect">
            <a:avLst/>
          </a:prstGeom>
          <a:noFill/>
          <a:ln w="12700">
            <a:solidFill>
              <a:prstClr val="black"/>
            </a:solidFill>
          </a:ln>
        </p:spPr>
        <p:txBody>
          <a:bodyPr vert="horz" lIns="90782" tIns="45391" rIns="90782" bIns="45391"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782" tIns="45391" rIns="90782" bIns="453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8"/>
            <a:ext cx="2918830" cy="495028"/>
          </a:xfrm>
          <a:prstGeom prst="rect">
            <a:avLst/>
          </a:prstGeom>
        </p:spPr>
        <p:txBody>
          <a:bodyPr vert="horz" lIns="90782" tIns="45391" rIns="90782" bIns="45391"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376" y="9371288"/>
            <a:ext cx="2918830" cy="495028"/>
          </a:xfrm>
          <a:prstGeom prst="rect">
            <a:avLst/>
          </a:prstGeom>
        </p:spPr>
        <p:txBody>
          <a:bodyPr vert="horz" lIns="90782" tIns="45391" rIns="90782" bIns="45391"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9/30/2019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9/30/2019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9/30/2019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9/30/2019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9/30/2019</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9/30/2019</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9/30/2019</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9/30/2019</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9/30/2019</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9/30/2019</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9/30/2019</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11" Type="http://schemas.microsoft.com/office/2007/relationships/hdphoto" Target="../media/hdphoto3.wdp"/><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396" y="22804"/>
            <a:ext cx="7775575" cy="10905922"/>
          </a:xfrm>
          <a:prstGeom prst="rect">
            <a:avLst/>
          </a:prstGeom>
          <a:pattFill prst="lgCheck">
            <a:fgClr>
              <a:srgbClr val="CCFFCC"/>
            </a:fgClr>
            <a:bgClr>
              <a:schemeClr val="bg1"/>
            </a:bgClr>
          </a:pattFill>
          <a:ln w="88900" cap="sq">
            <a:solidFill>
              <a:srgbClr val="FFFFFF"/>
            </a:solidFill>
            <a:miter lim="800000"/>
          </a:ln>
          <a:effectLst>
            <a:outerShdw blurRad="55000" dist="18000" dir="5400000" algn="tl" rotWithShape="0">
              <a:srgbClr val="000000">
                <a:alpha val="40000"/>
              </a:srgbClr>
            </a:outerShdw>
          </a:effectLst>
        </p:spPr>
      </p:pic>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98" y="2646875"/>
            <a:ext cx="7120176" cy="2214651"/>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097" y="4878263"/>
            <a:ext cx="7120176" cy="2090602"/>
          </a:xfrm>
          <a:prstGeom prst="rect">
            <a:avLst/>
          </a:prstGeom>
        </p:spPr>
      </p:pic>
      <p:pic>
        <p:nvPicPr>
          <p:cNvPr id="33" name="図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673" y="6984523"/>
            <a:ext cx="7120176" cy="2090602"/>
          </a:xfrm>
          <a:prstGeom prst="rect">
            <a:avLst/>
          </a:prstGeom>
        </p:spPr>
      </p:pic>
      <p:sp>
        <p:nvSpPr>
          <p:cNvPr id="4" name="正方形/長方形 3"/>
          <p:cNvSpPr/>
          <p:nvPr/>
        </p:nvSpPr>
        <p:spPr>
          <a:xfrm>
            <a:off x="1274065" y="2794145"/>
            <a:ext cx="3877985" cy="553998"/>
          </a:xfrm>
          <a:prstGeom prst="rect">
            <a:avLst/>
          </a:prstGeom>
        </p:spPr>
        <p:txBody>
          <a:bodyPr wrap="none">
            <a:spAutoFit/>
          </a:bodyPr>
          <a:lstStyle/>
          <a:p>
            <a:r>
              <a:rPr lang="ja-JP" altLang="en-US" sz="1200" dirty="0">
                <a:solidFill>
                  <a:srgbClr val="005BAC"/>
                </a:solidFill>
                <a:latin typeface="HGS創英角ｺﾞｼｯｸUB" panose="020B0900000000000000" pitchFamily="50" charset="-128"/>
                <a:ea typeface="HGS創英角ｺﾞｼｯｸUB" panose="020B0900000000000000" pitchFamily="50" charset="-128"/>
              </a:rPr>
              <a:t>　女性たちのリアルな実例から学ぶ</a:t>
            </a:r>
          </a:p>
          <a:p>
            <a:r>
              <a:rPr lang="ja-JP" altLang="en-US" sz="1800" dirty="0">
                <a:solidFill>
                  <a:srgbClr val="005BAC"/>
                </a:solidFill>
                <a:latin typeface="HGS創英角ｺﾞｼｯｸUB" panose="020B0900000000000000" pitchFamily="50" charset="-128"/>
                <a:ea typeface="HGS創英角ｺﾞｼｯｸUB" panose="020B0900000000000000" pitchFamily="50" charset="-128"/>
              </a:rPr>
              <a:t>「仕事・私事」の両立、自立とは？</a:t>
            </a:r>
          </a:p>
        </p:txBody>
      </p:sp>
      <p:sp>
        <p:nvSpPr>
          <p:cNvPr id="5" name="正方形/長方形 4"/>
          <p:cNvSpPr/>
          <p:nvPr/>
        </p:nvSpPr>
        <p:spPr>
          <a:xfrm>
            <a:off x="400772" y="2967540"/>
            <a:ext cx="800219" cy="338554"/>
          </a:xfrm>
          <a:prstGeom prst="rect">
            <a:avLst/>
          </a:prstGeom>
        </p:spPr>
        <p:txBody>
          <a:bodyPr wrap="none">
            <a:spAutoFit/>
          </a:bodyPr>
          <a:lstStyle/>
          <a:p>
            <a:pPr algn="ct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第１回</a:t>
            </a:r>
          </a:p>
        </p:txBody>
      </p:sp>
      <p:sp>
        <p:nvSpPr>
          <p:cNvPr id="6" name="正方形/長方形 5"/>
          <p:cNvSpPr/>
          <p:nvPr/>
        </p:nvSpPr>
        <p:spPr>
          <a:xfrm>
            <a:off x="440416" y="5147266"/>
            <a:ext cx="724878" cy="338554"/>
          </a:xfrm>
          <a:prstGeom prst="rect">
            <a:avLst/>
          </a:prstGeom>
        </p:spPr>
        <p:txBody>
          <a:bodyPr wrap="none">
            <a:spAutoFit/>
          </a:bodyPr>
          <a:lstStyle/>
          <a:p>
            <a:pPr algn="ct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第</a:t>
            </a:r>
            <a:r>
              <a:rPr lang="en-US" altLang="ja-JP" sz="1600" dirty="0">
                <a:solidFill>
                  <a:schemeClr val="bg1"/>
                </a:solidFill>
                <a:latin typeface="HGS創英角ｺﾞｼｯｸUB" panose="020B0900000000000000" pitchFamily="50" charset="-128"/>
                <a:ea typeface="HGS創英角ｺﾞｼｯｸUB" panose="020B0900000000000000" pitchFamily="50" charset="-128"/>
              </a:rPr>
              <a:t>2</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回</a:t>
            </a:r>
          </a:p>
        </p:txBody>
      </p:sp>
      <p:sp>
        <p:nvSpPr>
          <p:cNvPr id="7" name="正方形/長方形 6"/>
          <p:cNvSpPr/>
          <p:nvPr/>
        </p:nvSpPr>
        <p:spPr>
          <a:xfrm>
            <a:off x="440416" y="7250059"/>
            <a:ext cx="724878" cy="338554"/>
          </a:xfrm>
          <a:prstGeom prst="rect">
            <a:avLst/>
          </a:prstGeom>
        </p:spPr>
        <p:txBody>
          <a:bodyPr wrap="none">
            <a:spAutoFit/>
          </a:bodyPr>
          <a:lstStyle/>
          <a:p>
            <a:pPr algn="ct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第</a:t>
            </a:r>
            <a:r>
              <a:rPr lang="en-US" altLang="ja-JP" sz="1600" dirty="0">
                <a:solidFill>
                  <a:schemeClr val="bg1"/>
                </a:solidFill>
                <a:latin typeface="HGS創英角ｺﾞｼｯｸUB" panose="020B0900000000000000" pitchFamily="50" charset="-128"/>
                <a:ea typeface="HGS創英角ｺﾞｼｯｸUB" panose="020B0900000000000000" pitchFamily="50" charset="-128"/>
              </a:rPr>
              <a:t>3</a:t>
            </a:r>
            <a:r>
              <a:rPr lang="ja-JP" altLang="en-US" sz="1600" dirty="0">
                <a:solidFill>
                  <a:schemeClr val="bg1"/>
                </a:solidFill>
                <a:latin typeface="HGS創英角ｺﾞｼｯｸUB" panose="020B0900000000000000" pitchFamily="50" charset="-128"/>
                <a:ea typeface="HGS創英角ｺﾞｼｯｸUB" panose="020B0900000000000000" pitchFamily="50" charset="-128"/>
              </a:rPr>
              <a:t>回</a:t>
            </a:r>
          </a:p>
        </p:txBody>
      </p:sp>
      <p:sp>
        <p:nvSpPr>
          <p:cNvPr id="8" name="正方形/長方形 7"/>
          <p:cNvSpPr/>
          <p:nvPr/>
        </p:nvSpPr>
        <p:spPr>
          <a:xfrm>
            <a:off x="1165293" y="3421833"/>
            <a:ext cx="5301387" cy="553998"/>
          </a:xfrm>
          <a:prstGeom prst="rect">
            <a:avLst/>
          </a:prstGeom>
        </p:spPr>
        <p:txBody>
          <a:bodyPr wrap="square">
            <a:spAutoFit/>
          </a:bodyPr>
          <a:lstStyle/>
          <a:p>
            <a:pPr>
              <a:lnSpc>
                <a:spcPts val="1200"/>
              </a:lnSpc>
            </a:pPr>
            <a:r>
              <a:rPr lang="ja-JP" altLang="en-US" sz="1050" dirty="0">
                <a:latin typeface="游ゴシック Medium" panose="020B0500000000000000" pitchFamily="50" charset="-128"/>
                <a:ea typeface="游ゴシック Medium" panose="020B0500000000000000" pitchFamily="50" charset="-128"/>
              </a:rPr>
              <a:t>自分らしさを活かしたり、子育てしながらビジネスの夢を実現させた女性たちのリアルな例を紹介。仕事で夢や目標を実現させる姿勢・考え方・行動のセオリーを学びませんか？</a:t>
            </a:r>
          </a:p>
        </p:txBody>
      </p:sp>
      <p:sp>
        <p:nvSpPr>
          <p:cNvPr id="9" name="正方形/長方形 8"/>
          <p:cNvSpPr/>
          <p:nvPr/>
        </p:nvSpPr>
        <p:spPr>
          <a:xfrm>
            <a:off x="802854" y="3872168"/>
            <a:ext cx="4863427" cy="338554"/>
          </a:xfrm>
          <a:prstGeom prst="rect">
            <a:avLst/>
          </a:prstGeom>
        </p:spPr>
        <p:txBody>
          <a:bodyPr wrap="square">
            <a:spAutoFit/>
          </a:bodyPr>
          <a:lstStyle/>
          <a:p>
            <a:r>
              <a:rPr lang="en-US" altLang="ja-JP" sz="1600" dirty="0">
                <a:solidFill>
                  <a:srgbClr val="002060"/>
                </a:solidFill>
                <a:latin typeface="HGS創英角ｺﾞｼｯｸUB" panose="020B0900000000000000" pitchFamily="50" charset="-128"/>
                <a:ea typeface="HGS創英角ｺﾞｼｯｸUB" panose="020B0900000000000000" pitchFamily="50" charset="-128"/>
              </a:rPr>
              <a:t>2019</a:t>
            </a:r>
            <a:r>
              <a:rPr lang="ja-JP" altLang="en-US" sz="1600" dirty="0">
                <a:solidFill>
                  <a:srgbClr val="002060"/>
                </a:solidFill>
                <a:latin typeface="HGS創英角ｺﾞｼｯｸUB" panose="020B0900000000000000" pitchFamily="50" charset="-128"/>
                <a:ea typeface="HGS創英角ｺﾞｼｯｸUB" panose="020B0900000000000000" pitchFamily="50" charset="-128"/>
              </a:rPr>
              <a:t>（令和元）年</a:t>
            </a:r>
            <a:r>
              <a:rPr lang="en-US" altLang="ja-JP" sz="1600" dirty="0">
                <a:solidFill>
                  <a:srgbClr val="002060"/>
                </a:solidFill>
                <a:latin typeface="HGS創英角ｺﾞｼｯｸUB" panose="020B0900000000000000" pitchFamily="50" charset="-128"/>
                <a:ea typeface="HGS創英角ｺﾞｼｯｸUB" panose="020B0900000000000000" pitchFamily="50" charset="-128"/>
              </a:rPr>
              <a:t>12</a:t>
            </a:r>
            <a:r>
              <a:rPr lang="ja-JP" altLang="en-US" sz="1600" dirty="0">
                <a:solidFill>
                  <a:srgbClr val="002060"/>
                </a:solidFill>
                <a:latin typeface="HGS創英角ｺﾞｼｯｸUB" panose="020B0900000000000000" pitchFamily="50" charset="-128"/>
                <a:ea typeface="HGS創英角ｺﾞｼｯｸUB" panose="020B0900000000000000" pitchFamily="50" charset="-128"/>
              </a:rPr>
              <a:t>月</a:t>
            </a:r>
            <a:r>
              <a:rPr lang="en-US" altLang="ja-JP" sz="1600" dirty="0">
                <a:solidFill>
                  <a:srgbClr val="002060"/>
                </a:solidFill>
                <a:latin typeface="HGS創英角ｺﾞｼｯｸUB" panose="020B0900000000000000" pitchFamily="50" charset="-128"/>
                <a:ea typeface="HGS創英角ｺﾞｼｯｸUB" panose="020B0900000000000000" pitchFamily="50" charset="-128"/>
              </a:rPr>
              <a:t>3</a:t>
            </a:r>
            <a:r>
              <a:rPr lang="ja-JP" altLang="en-US" sz="1600" dirty="0">
                <a:solidFill>
                  <a:srgbClr val="002060"/>
                </a:solidFill>
                <a:latin typeface="HGS創英角ｺﾞｼｯｸUB" panose="020B0900000000000000" pitchFamily="50" charset="-128"/>
                <a:ea typeface="HGS創英角ｺﾞｼｯｸUB" panose="020B0900000000000000" pitchFamily="50" charset="-128"/>
              </a:rPr>
              <a:t>日（火）</a:t>
            </a:r>
            <a:r>
              <a:rPr lang="en-US" altLang="ja-JP" sz="1600" dirty="0">
                <a:solidFill>
                  <a:srgbClr val="002060"/>
                </a:solidFill>
                <a:latin typeface="HGS創英角ｺﾞｼｯｸUB" panose="020B0900000000000000" pitchFamily="50" charset="-128"/>
                <a:ea typeface="HGS創英角ｺﾞｼｯｸUB" panose="020B0900000000000000" pitchFamily="50" charset="-128"/>
              </a:rPr>
              <a:t>13:30</a:t>
            </a:r>
            <a:r>
              <a:rPr lang="ja-JP" altLang="en-US" sz="1600" dirty="0">
                <a:solidFill>
                  <a:srgbClr val="002060"/>
                </a:solidFill>
                <a:latin typeface="HGS創英角ｺﾞｼｯｸUB" panose="020B0900000000000000" pitchFamily="50" charset="-128"/>
                <a:ea typeface="HGS創英角ｺﾞｼｯｸUB" panose="020B0900000000000000" pitchFamily="50" charset="-128"/>
              </a:rPr>
              <a:t>～</a:t>
            </a:r>
            <a:r>
              <a:rPr lang="en-US" altLang="ja-JP" sz="1600" dirty="0">
                <a:solidFill>
                  <a:srgbClr val="002060"/>
                </a:solidFill>
                <a:latin typeface="HGS創英角ｺﾞｼｯｸUB" panose="020B0900000000000000" pitchFamily="50" charset="-128"/>
                <a:ea typeface="HGS創英角ｺﾞｼｯｸUB" panose="020B0900000000000000" pitchFamily="50" charset="-128"/>
              </a:rPr>
              <a:t>15:00</a:t>
            </a:r>
            <a:endParaRPr lang="ja-JP" altLang="en-US" sz="1600" dirty="0">
              <a:solidFill>
                <a:srgbClr val="002060"/>
              </a:solidFill>
              <a:latin typeface="HGS創英角ｺﾞｼｯｸUB" panose="020B0900000000000000" pitchFamily="50" charset="-128"/>
              <a:ea typeface="HGS創英角ｺﾞｼｯｸUB" panose="020B0900000000000000" pitchFamily="50" charset="-128"/>
            </a:endParaRPr>
          </a:p>
        </p:txBody>
      </p:sp>
      <p:sp>
        <p:nvSpPr>
          <p:cNvPr id="10" name="正方形/長方形 9"/>
          <p:cNvSpPr/>
          <p:nvPr/>
        </p:nvSpPr>
        <p:spPr>
          <a:xfrm>
            <a:off x="1275067" y="4943936"/>
            <a:ext cx="4108817" cy="553998"/>
          </a:xfrm>
          <a:prstGeom prst="rect">
            <a:avLst/>
          </a:prstGeom>
        </p:spPr>
        <p:txBody>
          <a:bodyPr wrap="none">
            <a:spAutoFit/>
          </a:bodyPr>
          <a:lstStyle/>
          <a:p>
            <a:r>
              <a:rPr lang="ja-JP" altLang="en-US" sz="1200" dirty="0">
                <a:solidFill>
                  <a:srgbClr val="EA5504"/>
                </a:solidFill>
                <a:latin typeface="HGS創英角ｺﾞｼｯｸUB" panose="020B0900000000000000" pitchFamily="50" charset="-128"/>
                <a:ea typeface="HGS創英角ｺﾞｼｯｸUB" panose="020B0900000000000000" pitchFamily="50" charset="-128"/>
              </a:rPr>
              <a:t>さまざまな方法や制度を徹底レクチャー</a:t>
            </a:r>
          </a:p>
          <a:p>
            <a:r>
              <a:rPr lang="ja-JP" altLang="en-US" sz="1800" dirty="0">
                <a:solidFill>
                  <a:srgbClr val="EA5504"/>
                </a:solidFill>
                <a:latin typeface="HGS創英角ｺﾞｼｯｸUB" panose="020B0900000000000000" pitchFamily="50" charset="-128"/>
                <a:ea typeface="HGS創英角ｺﾞｼｯｸUB" panose="020B0900000000000000" pitchFamily="50" charset="-128"/>
              </a:rPr>
              <a:t>意識が変わる！女性の「働き方改革」</a:t>
            </a:r>
          </a:p>
        </p:txBody>
      </p:sp>
      <p:sp>
        <p:nvSpPr>
          <p:cNvPr id="11" name="正方形/長方形 10"/>
          <p:cNvSpPr/>
          <p:nvPr/>
        </p:nvSpPr>
        <p:spPr>
          <a:xfrm>
            <a:off x="1077167" y="5630002"/>
            <a:ext cx="5389514" cy="400110"/>
          </a:xfrm>
          <a:prstGeom prst="rect">
            <a:avLst/>
          </a:prstGeom>
        </p:spPr>
        <p:txBody>
          <a:bodyPr wrap="square">
            <a:spAutoFit/>
          </a:bodyPr>
          <a:lstStyle/>
          <a:p>
            <a:pPr>
              <a:lnSpc>
                <a:spcPts val="1200"/>
              </a:lnSpc>
            </a:pPr>
            <a:r>
              <a:rPr lang="ja-JP" altLang="en-US" sz="1050" dirty="0">
                <a:latin typeface="游ゴシック Medium" panose="020B0500000000000000" pitchFamily="50" charset="-128"/>
                <a:ea typeface="游ゴシック Medium" panose="020B0500000000000000" pitchFamily="50" charset="-128"/>
              </a:rPr>
              <a:t>無職でも、介護中でも、子育て中でも、闘病中でも、シニアでも、自分らしく働く方法があります。状況に合わせた女性の働き方、支援・助成制度などをレクチャーします。</a:t>
            </a:r>
          </a:p>
        </p:txBody>
      </p:sp>
      <p:sp>
        <p:nvSpPr>
          <p:cNvPr id="12" name="正方形/長方形 11"/>
          <p:cNvSpPr/>
          <p:nvPr/>
        </p:nvSpPr>
        <p:spPr>
          <a:xfrm>
            <a:off x="745798" y="5930184"/>
            <a:ext cx="4485523" cy="338554"/>
          </a:xfrm>
          <a:prstGeom prst="rect">
            <a:avLst/>
          </a:prstGeom>
        </p:spPr>
        <p:txBody>
          <a:bodyPr wrap="none">
            <a:spAutoFit/>
          </a:bodyPr>
          <a:lstStyle/>
          <a:p>
            <a:r>
              <a:rPr lang="en-US" altLang="ja-JP" sz="16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2020</a:t>
            </a:r>
            <a:r>
              <a:rPr lang="ja-JP" altLang="en-US" sz="16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（令和</a:t>
            </a:r>
            <a:r>
              <a:rPr lang="en-US" altLang="ja-JP" sz="16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2</a:t>
            </a:r>
            <a:r>
              <a:rPr lang="ja-JP" altLang="en-US" sz="16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）年</a:t>
            </a:r>
            <a:r>
              <a:rPr lang="en-US" altLang="ja-JP" sz="16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2</a:t>
            </a:r>
            <a:r>
              <a:rPr lang="ja-JP" altLang="en-US" sz="16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月</a:t>
            </a:r>
            <a:r>
              <a:rPr lang="en-US" altLang="ja-JP" sz="16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5</a:t>
            </a:r>
            <a:r>
              <a:rPr lang="ja-JP" altLang="en-US" sz="16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日（水）</a:t>
            </a:r>
            <a:r>
              <a:rPr lang="en-US" altLang="ja-JP" sz="16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13:30</a:t>
            </a:r>
            <a:r>
              <a:rPr lang="ja-JP" altLang="en-US" sz="16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a:t>
            </a:r>
            <a:r>
              <a:rPr lang="en-US" altLang="ja-JP" sz="1600" dirty="0">
                <a:solidFill>
                  <a:schemeClr val="accent2">
                    <a:lumMod val="50000"/>
                  </a:schemeClr>
                </a:solidFill>
                <a:latin typeface="HGS創英角ｺﾞｼｯｸUB" panose="020B0900000000000000" pitchFamily="50" charset="-128"/>
                <a:ea typeface="HGS創英角ｺﾞｼｯｸUB" panose="020B0900000000000000" pitchFamily="50" charset="-128"/>
              </a:rPr>
              <a:t>15:00</a:t>
            </a:r>
            <a:endParaRPr lang="ja-JP" altLang="en-US" sz="1600" dirty="0">
              <a:solidFill>
                <a:schemeClr val="accent2">
                  <a:lumMod val="50000"/>
                </a:schemeClr>
              </a:solidFill>
              <a:latin typeface="HGS創英角ｺﾞｼｯｸUB" panose="020B0900000000000000" pitchFamily="50" charset="-128"/>
              <a:ea typeface="HGS創英角ｺﾞｼｯｸUB" panose="020B0900000000000000" pitchFamily="50" charset="-128"/>
            </a:endParaRPr>
          </a:p>
        </p:txBody>
      </p:sp>
      <p:sp>
        <p:nvSpPr>
          <p:cNvPr id="13" name="正方形/長方形 12"/>
          <p:cNvSpPr/>
          <p:nvPr/>
        </p:nvSpPr>
        <p:spPr>
          <a:xfrm>
            <a:off x="1274065" y="7085596"/>
            <a:ext cx="3647152" cy="553998"/>
          </a:xfrm>
          <a:prstGeom prst="rect">
            <a:avLst/>
          </a:prstGeom>
        </p:spPr>
        <p:txBody>
          <a:bodyPr wrap="none">
            <a:spAutoFit/>
          </a:bodyPr>
          <a:lstStyle/>
          <a:p>
            <a:r>
              <a:rPr lang="ja-JP" altLang="en-US" sz="1200" dirty="0">
                <a:solidFill>
                  <a:srgbClr val="E4007F"/>
                </a:solidFill>
                <a:latin typeface="HGS創英角ｺﾞｼｯｸUB" panose="020B0900000000000000" pitchFamily="50" charset="-128"/>
                <a:ea typeface="HGS創英角ｺﾞｼｯｸUB" panose="020B0900000000000000" pitchFamily="50" charset="-128"/>
              </a:rPr>
              <a:t>　数字の苦手意識を克服したい方へ</a:t>
            </a:r>
          </a:p>
          <a:p>
            <a:r>
              <a:rPr lang="ja-JP" altLang="en-US" sz="1800" dirty="0">
                <a:solidFill>
                  <a:srgbClr val="E4007F"/>
                </a:solidFill>
                <a:latin typeface="HGS創英角ｺﾞｼｯｸUB" panose="020B0900000000000000" pitchFamily="50" charset="-128"/>
                <a:ea typeface="HGS創英角ｺﾞｼｯｸUB" panose="020B0900000000000000" pitchFamily="50" charset="-128"/>
              </a:rPr>
              <a:t>「お金を稼ぐ思考」を育てる方法</a:t>
            </a:r>
          </a:p>
        </p:txBody>
      </p:sp>
      <p:sp>
        <p:nvSpPr>
          <p:cNvPr id="14" name="正方形/長方形 13"/>
          <p:cNvSpPr/>
          <p:nvPr/>
        </p:nvSpPr>
        <p:spPr>
          <a:xfrm>
            <a:off x="1077167" y="7740221"/>
            <a:ext cx="5308718" cy="400110"/>
          </a:xfrm>
          <a:prstGeom prst="rect">
            <a:avLst/>
          </a:prstGeom>
        </p:spPr>
        <p:txBody>
          <a:bodyPr wrap="square">
            <a:spAutoFit/>
          </a:bodyPr>
          <a:lstStyle/>
          <a:p>
            <a:pPr>
              <a:lnSpc>
                <a:spcPts val="1200"/>
              </a:lnSpc>
            </a:pPr>
            <a:r>
              <a:rPr lang="ja-JP" altLang="en-US" sz="1050" dirty="0">
                <a:latin typeface="游ゴシック Medium" panose="020B0500000000000000" pitchFamily="50" charset="-128"/>
                <a:ea typeface="游ゴシック Medium" panose="020B0500000000000000" pitchFamily="50" charset="-128"/>
              </a:rPr>
              <a:t>経営に必要なスキル、貯蓄と投資、起業に必要なお金の話、創業に必要な動機や計画書の作り方などについて詳しくお話します。</a:t>
            </a:r>
          </a:p>
        </p:txBody>
      </p:sp>
      <p:sp>
        <p:nvSpPr>
          <p:cNvPr id="15" name="正方形/長方形 14"/>
          <p:cNvSpPr/>
          <p:nvPr/>
        </p:nvSpPr>
        <p:spPr>
          <a:xfrm>
            <a:off x="745798" y="8034392"/>
            <a:ext cx="4485523" cy="338554"/>
          </a:xfrm>
          <a:prstGeom prst="rect">
            <a:avLst/>
          </a:prstGeom>
        </p:spPr>
        <p:txBody>
          <a:bodyPr wrap="none">
            <a:spAutoFit/>
          </a:bodyPr>
          <a:lstStyle/>
          <a:p>
            <a:r>
              <a:rPr lang="en-US" altLang="ja-JP" sz="1600" dirty="0">
                <a:solidFill>
                  <a:srgbClr val="C00000"/>
                </a:solidFill>
                <a:latin typeface="HGS創英角ｺﾞｼｯｸUB" panose="020B0900000000000000" pitchFamily="50" charset="-128"/>
                <a:ea typeface="HGS創英角ｺﾞｼｯｸUB" panose="020B0900000000000000" pitchFamily="50" charset="-128"/>
              </a:rPr>
              <a:t>2020</a:t>
            </a:r>
            <a:r>
              <a:rPr lang="ja-JP" altLang="en-US" sz="1600" dirty="0">
                <a:solidFill>
                  <a:srgbClr val="C00000"/>
                </a:solidFill>
                <a:latin typeface="HGS創英角ｺﾞｼｯｸUB" panose="020B0900000000000000" pitchFamily="50" charset="-128"/>
                <a:ea typeface="HGS創英角ｺﾞｼｯｸUB" panose="020B0900000000000000" pitchFamily="50" charset="-128"/>
              </a:rPr>
              <a:t>（令和</a:t>
            </a:r>
            <a:r>
              <a:rPr lang="en-US" altLang="ja-JP" sz="1600" dirty="0">
                <a:solidFill>
                  <a:srgbClr val="C00000"/>
                </a:solidFill>
                <a:latin typeface="HGS創英角ｺﾞｼｯｸUB" panose="020B0900000000000000" pitchFamily="50" charset="-128"/>
                <a:ea typeface="HGS創英角ｺﾞｼｯｸUB" panose="020B0900000000000000" pitchFamily="50" charset="-128"/>
              </a:rPr>
              <a:t>2</a:t>
            </a:r>
            <a:r>
              <a:rPr lang="ja-JP" altLang="en-US" sz="1600" dirty="0">
                <a:solidFill>
                  <a:srgbClr val="C00000"/>
                </a:solidFill>
                <a:latin typeface="HGS創英角ｺﾞｼｯｸUB" panose="020B0900000000000000" pitchFamily="50" charset="-128"/>
                <a:ea typeface="HGS創英角ｺﾞｼｯｸUB" panose="020B0900000000000000" pitchFamily="50" charset="-128"/>
              </a:rPr>
              <a:t>）年</a:t>
            </a:r>
            <a:r>
              <a:rPr lang="en-US" altLang="ja-JP" sz="1600" dirty="0">
                <a:solidFill>
                  <a:srgbClr val="C00000"/>
                </a:solidFill>
                <a:latin typeface="HGS創英角ｺﾞｼｯｸUB" panose="020B0900000000000000" pitchFamily="50" charset="-128"/>
                <a:ea typeface="HGS創英角ｺﾞｼｯｸUB" panose="020B0900000000000000" pitchFamily="50" charset="-128"/>
              </a:rPr>
              <a:t>3</a:t>
            </a:r>
            <a:r>
              <a:rPr lang="ja-JP" altLang="en-US" sz="1600" dirty="0">
                <a:solidFill>
                  <a:srgbClr val="C00000"/>
                </a:solidFill>
                <a:latin typeface="HGS創英角ｺﾞｼｯｸUB" panose="020B0900000000000000" pitchFamily="50" charset="-128"/>
                <a:ea typeface="HGS創英角ｺﾞｼｯｸUB" panose="020B0900000000000000" pitchFamily="50" charset="-128"/>
              </a:rPr>
              <a:t>月</a:t>
            </a:r>
            <a:r>
              <a:rPr lang="en-US" altLang="ja-JP" sz="1600" dirty="0">
                <a:solidFill>
                  <a:srgbClr val="C00000"/>
                </a:solidFill>
                <a:latin typeface="HGS創英角ｺﾞｼｯｸUB" panose="020B0900000000000000" pitchFamily="50" charset="-128"/>
                <a:ea typeface="HGS創英角ｺﾞｼｯｸUB" panose="020B0900000000000000" pitchFamily="50" charset="-128"/>
              </a:rPr>
              <a:t>5</a:t>
            </a:r>
            <a:r>
              <a:rPr lang="ja-JP" altLang="en-US" sz="1600" dirty="0">
                <a:solidFill>
                  <a:srgbClr val="C00000"/>
                </a:solidFill>
                <a:latin typeface="HGS創英角ｺﾞｼｯｸUB" panose="020B0900000000000000" pitchFamily="50" charset="-128"/>
                <a:ea typeface="HGS創英角ｺﾞｼｯｸUB" panose="020B0900000000000000" pitchFamily="50" charset="-128"/>
              </a:rPr>
              <a:t>日（木）</a:t>
            </a:r>
            <a:r>
              <a:rPr lang="en-US" altLang="ja-JP" sz="1600" dirty="0">
                <a:solidFill>
                  <a:srgbClr val="C00000"/>
                </a:solidFill>
                <a:latin typeface="HGS創英角ｺﾞｼｯｸUB" panose="020B0900000000000000" pitchFamily="50" charset="-128"/>
                <a:ea typeface="HGS創英角ｺﾞｼｯｸUB" panose="020B0900000000000000" pitchFamily="50" charset="-128"/>
              </a:rPr>
              <a:t>13:30</a:t>
            </a:r>
            <a:r>
              <a:rPr lang="ja-JP" altLang="en-US" sz="1600" dirty="0">
                <a:solidFill>
                  <a:srgbClr val="C00000"/>
                </a:solidFill>
                <a:latin typeface="HGS創英角ｺﾞｼｯｸUB" panose="020B0900000000000000" pitchFamily="50" charset="-128"/>
                <a:ea typeface="HGS創英角ｺﾞｼｯｸUB" panose="020B0900000000000000" pitchFamily="50" charset="-128"/>
              </a:rPr>
              <a:t>～</a:t>
            </a:r>
            <a:r>
              <a:rPr lang="en-US" altLang="ja-JP" sz="1600" dirty="0">
                <a:solidFill>
                  <a:srgbClr val="C00000"/>
                </a:solidFill>
                <a:latin typeface="HGS創英角ｺﾞｼｯｸUB" panose="020B0900000000000000" pitchFamily="50" charset="-128"/>
                <a:ea typeface="HGS創英角ｺﾞｼｯｸUB" panose="020B0900000000000000" pitchFamily="50" charset="-128"/>
              </a:rPr>
              <a:t>15:00</a:t>
            </a:r>
            <a:endParaRPr lang="ja-JP" altLang="en-US" sz="1600" dirty="0">
              <a:solidFill>
                <a:srgbClr val="C00000"/>
              </a:solidFill>
              <a:latin typeface="HGS創英角ｺﾞｼｯｸUB" panose="020B0900000000000000" pitchFamily="50" charset="-128"/>
              <a:ea typeface="HGS創英角ｺﾞｼｯｸUB" panose="020B0900000000000000" pitchFamily="50" charset="-128"/>
            </a:endParaRPr>
          </a:p>
        </p:txBody>
      </p:sp>
      <p:sp>
        <p:nvSpPr>
          <p:cNvPr id="16" name="正方形/長方形 15"/>
          <p:cNvSpPr/>
          <p:nvPr/>
        </p:nvSpPr>
        <p:spPr>
          <a:xfrm>
            <a:off x="2827403" y="9087450"/>
            <a:ext cx="3639277" cy="307777"/>
          </a:xfrm>
          <a:prstGeom prst="rect">
            <a:avLst/>
          </a:prstGeom>
        </p:spPr>
        <p:txBody>
          <a:bodyPr wrap="square">
            <a:spAutoFit/>
          </a:bodyPr>
          <a:lstStyle/>
          <a:p>
            <a:r>
              <a:rPr lang="ja-JP" altLang="en-US" sz="1400" b="1" dirty="0">
                <a:latin typeface="HG丸ｺﾞｼｯｸM-PRO" panose="020F0600000000000000" pitchFamily="50" charset="-128"/>
                <a:ea typeface="HG丸ｺﾞｼｯｸM-PRO" panose="020F0600000000000000" pitchFamily="50" charset="-128"/>
              </a:rPr>
              <a:t>定　員：各回</a:t>
            </a:r>
            <a:r>
              <a:rPr lang="en-US" altLang="ja-JP" sz="1400" b="1" dirty="0">
                <a:latin typeface="HG丸ｺﾞｼｯｸM-PRO" panose="020F0600000000000000" pitchFamily="50" charset="-128"/>
                <a:ea typeface="HG丸ｺﾞｼｯｸM-PRO" panose="020F0600000000000000" pitchFamily="50" charset="-128"/>
              </a:rPr>
              <a:t>20</a:t>
            </a:r>
            <a:r>
              <a:rPr lang="ja-JP" altLang="en-US" sz="1400" b="1" dirty="0">
                <a:latin typeface="HG丸ｺﾞｼｯｸM-PRO" panose="020F0600000000000000" pitchFamily="50" charset="-128"/>
                <a:ea typeface="HG丸ｺﾞｼｯｸM-PRO" panose="020F0600000000000000" pitchFamily="50" charset="-128"/>
              </a:rPr>
              <a:t>人（先着）</a:t>
            </a:r>
          </a:p>
        </p:txBody>
      </p:sp>
      <p:sp>
        <p:nvSpPr>
          <p:cNvPr id="17" name="正方形/長方形 16"/>
          <p:cNvSpPr/>
          <p:nvPr/>
        </p:nvSpPr>
        <p:spPr>
          <a:xfrm>
            <a:off x="745798" y="9318161"/>
            <a:ext cx="6551490" cy="307777"/>
          </a:xfrm>
          <a:prstGeom prst="rect">
            <a:avLst/>
          </a:prstGeom>
        </p:spPr>
        <p:txBody>
          <a:bodyPr wrap="square">
            <a:spAutoFit/>
          </a:bodyPr>
          <a:lstStyle/>
          <a:p>
            <a:r>
              <a:rPr lang="zh-TW" altLang="en-US" sz="1400" b="1" dirty="0">
                <a:latin typeface="HG丸ｺﾞｼｯｸM-PRO" panose="020F0600000000000000" pitchFamily="50" charset="-128"/>
                <a:ea typeface="HG丸ｺﾞｼｯｸM-PRO" panose="020F0600000000000000" pitchFamily="50" charset="-128"/>
              </a:rPr>
              <a:t>場</a:t>
            </a:r>
            <a:r>
              <a:rPr lang="ja-JP" altLang="en-US" sz="1400" b="1" dirty="0">
                <a:latin typeface="HG丸ｺﾞｼｯｸM-PRO" panose="020F0600000000000000" pitchFamily="50" charset="-128"/>
                <a:ea typeface="HG丸ｺﾞｼｯｸM-PRO" panose="020F0600000000000000" pitchFamily="50" charset="-128"/>
              </a:rPr>
              <a:t>　</a:t>
            </a:r>
            <a:r>
              <a:rPr lang="zh-TW" altLang="en-US" sz="1400" b="1" dirty="0">
                <a:latin typeface="HG丸ｺﾞｼｯｸM-PRO" panose="020F0600000000000000" pitchFamily="50" charset="-128"/>
                <a:ea typeface="HG丸ｺﾞｼｯｸM-PRO" panose="020F0600000000000000" pitchFamily="50" charset="-128"/>
              </a:rPr>
              <a:t>所：</a:t>
            </a:r>
            <a:r>
              <a:rPr lang="ja-JP" altLang="en-US" sz="1400" b="1" dirty="0">
                <a:latin typeface="HG丸ｺﾞｼｯｸM-PRO" panose="020F0600000000000000" pitchFamily="50" charset="-128"/>
                <a:ea typeface="HG丸ｺﾞｼｯｸM-PRO" panose="020F0600000000000000" pitchFamily="50" charset="-128"/>
              </a:rPr>
              <a:t>合志市防災拠点センター</a:t>
            </a:r>
            <a:r>
              <a:rPr lang="ja-JP" altLang="en-US" sz="1400" dirty="0">
                <a:latin typeface="HG丸ｺﾞｼｯｸM-PRO" panose="020F0600000000000000" pitchFamily="50" charset="-128"/>
                <a:ea typeface="HG丸ｺﾞｼｯｸM-PRO" panose="020F0600000000000000" pitchFamily="50" charset="-128"/>
              </a:rPr>
              <a:t>（合志市役所の北隣の建物）</a:t>
            </a:r>
            <a:r>
              <a:rPr lang="ja-JP" altLang="en-US" sz="1400" b="1" dirty="0">
                <a:latin typeface="HG丸ｺﾞｼｯｸM-PRO" panose="020F0600000000000000" pitchFamily="50" charset="-128"/>
                <a:ea typeface="HG丸ｺﾞｼｯｸM-PRO" panose="020F0600000000000000" pitchFamily="50" charset="-128"/>
              </a:rPr>
              <a:t>避難所①</a:t>
            </a:r>
          </a:p>
        </p:txBody>
      </p:sp>
      <p:sp>
        <p:nvSpPr>
          <p:cNvPr id="21" name="正方形/長方形 20"/>
          <p:cNvSpPr/>
          <p:nvPr/>
        </p:nvSpPr>
        <p:spPr>
          <a:xfrm>
            <a:off x="177446" y="9814170"/>
            <a:ext cx="2341256" cy="315023"/>
          </a:xfrm>
          <a:prstGeom prst="rect">
            <a:avLst/>
          </a:prstGeom>
        </p:spPr>
        <p:txBody>
          <a:bodyPr wrap="square">
            <a:spAutoFit/>
          </a:bodyPr>
          <a:lstStyle/>
          <a:p>
            <a:pPr>
              <a:lnSpc>
                <a:spcPts val="2000"/>
              </a:lnSpc>
            </a:pPr>
            <a:r>
              <a:rPr lang="en-US" altLang="ja-JP" sz="1400" b="1" dirty="0">
                <a:latin typeface="HG丸ｺﾞｼｯｸM-PRO" panose="020F0600000000000000" pitchFamily="50" charset="-128"/>
                <a:ea typeface="HG丸ｺﾞｼｯｸM-PRO" panose="020F0600000000000000" pitchFamily="50" charset="-128"/>
              </a:rPr>
              <a:t>【</a:t>
            </a:r>
            <a:r>
              <a:rPr lang="ja-JP" altLang="en-US" sz="1400" b="1" dirty="0">
                <a:latin typeface="HG丸ｺﾞｼｯｸM-PRO" panose="020F0600000000000000" pitchFamily="50" charset="-128"/>
                <a:ea typeface="HG丸ｺﾞｼｯｸM-PRO" panose="020F0600000000000000" pitchFamily="50" charset="-128"/>
              </a:rPr>
              <a:t>お申込み・お問合せ先</a:t>
            </a:r>
            <a:r>
              <a:rPr lang="en-US" altLang="ja-JP" sz="1400" b="1" dirty="0">
                <a:latin typeface="HG丸ｺﾞｼｯｸM-PRO" panose="020F0600000000000000" pitchFamily="50" charset="-128"/>
                <a:ea typeface="HG丸ｺﾞｼｯｸM-PRO" panose="020F0600000000000000" pitchFamily="50" charset="-128"/>
              </a:rPr>
              <a:t>】</a:t>
            </a:r>
          </a:p>
        </p:txBody>
      </p:sp>
      <p:sp>
        <p:nvSpPr>
          <p:cNvPr id="22" name="正方形/長方形 21"/>
          <p:cNvSpPr/>
          <p:nvPr/>
        </p:nvSpPr>
        <p:spPr>
          <a:xfrm>
            <a:off x="2267884" y="9803239"/>
            <a:ext cx="2705526" cy="315023"/>
          </a:xfrm>
          <a:prstGeom prst="rect">
            <a:avLst/>
          </a:prstGeom>
        </p:spPr>
        <p:txBody>
          <a:bodyPr wrap="square">
            <a:spAutoFit/>
          </a:bodyPr>
          <a:lstStyle/>
          <a:p>
            <a:pPr>
              <a:lnSpc>
                <a:spcPts val="2000"/>
              </a:lnSpc>
            </a:pPr>
            <a:r>
              <a:rPr lang="ja-JP" altLang="en-US" sz="1400" b="1" dirty="0">
                <a:latin typeface="HG丸ｺﾞｼｯｸM-PRO" panose="020F0600000000000000" pitchFamily="50" charset="-128"/>
                <a:ea typeface="HG丸ｺﾞｼｯｸM-PRO" panose="020F0600000000000000" pitchFamily="50" charset="-128"/>
              </a:rPr>
              <a:t>合志市産業振興部商工振興課</a:t>
            </a:r>
          </a:p>
        </p:txBody>
      </p:sp>
      <p:sp>
        <p:nvSpPr>
          <p:cNvPr id="23" name="正方形/長方形 22"/>
          <p:cNvSpPr/>
          <p:nvPr/>
        </p:nvSpPr>
        <p:spPr>
          <a:xfrm>
            <a:off x="739111" y="9083608"/>
            <a:ext cx="1728918" cy="307777"/>
          </a:xfrm>
          <a:prstGeom prst="rect">
            <a:avLst/>
          </a:prstGeom>
        </p:spPr>
        <p:txBody>
          <a:bodyPr wrap="square">
            <a:spAutoFit/>
          </a:bodyPr>
          <a:lstStyle/>
          <a:p>
            <a:r>
              <a:rPr lang="zh-CN" altLang="en-US" sz="1400" b="1" dirty="0">
                <a:latin typeface="HG丸ｺﾞｼｯｸM-PRO" panose="020F0600000000000000" pitchFamily="50" charset="-128"/>
                <a:ea typeface="HG丸ｺﾞｼｯｸM-PRO" panose="020F0600000000000000" pitchFamily="50" charset="-128"/>
              </a:rPr>
              <a:t>参加料：</a:t>
            </a:r>
            <a:r>
              <a:rPr lang="ja-JP" altLang="en-US" sz="1400" b="1" dirty="0">
                <a:latin typeface="HG丸ｺﾞｼｯｸM-PRO" panose="020F0600000000000000" pitchFamily="50" charset="-128"/>
                <a:ea typeface="HG丸ｺﾞｼｯｸM-PRO" panose="020F0600000000000000" pitchFamily="50" charset="-128"/>
              </a:rPr>
              <a:t>無料</a:t>
            </a:r>
          </a:p>
        </p:txBody>
      </p:sp>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908" y="9134315"/>
            <a:ext cx="210312" cy="216408"/>
          </a:xfrm>
          <a:prstGeom prst="rect">
            <a:avLst/>
          </a:prstGeom>
        </p:spPr>
      </p:pic>
      <p:pic>
        <p:nvPicPr>
          <p:cNvPr id="34" name="図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6373" y="9148653"/>
            <a:ext cx="210312" cy="216408"/>
          </a:xfrm>
          <a:prstGeom prst="rect">
            <a:avLst/>
          </a:prstGeom>
        </p:spPr>
      </p:pic>
      <p:pic>
        <p:nvPicPr>
          <p:cNvPr id="35" name="図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9272" y="9385591"/>
            <a:ext cx="210312" cy="216408"/>
          </a:xfrm>
          <a:prstGeom prst="rect">
            <a:avLst/>
          </a:prstGeom>
        </p:spPr>
      </p:pic>
      <p:sp>
        <p:nvSpPr>
          <p:cNvPr id="36" name="正方形/長方形 35">
            <a:extLst>
              <a:ext uri="{FF2B5EF4-FFF2-40B4-BE49-F238E27FC236}">
                <a16:creationId xmlns:a16="http://schemas.microsoft.com/office/drawing/2014/main" id="{32DF3A88-DCCB-4663-8107-144C0C9CB229}"/>
              </a:ext>
            </a:extLst>
          </p:cNvPr>
          <p:cNvSpPr/>
          <p:nvPr/>
        </p:nvSpPr>
        <p:spPr>
          <a:xfrm>
            <a:off x="1077167" y="1865027"/>
            <a:ext cx="184731" cy="276999"/>
          </a:xfrm>
          <a:prstGeom prst="rect">
            <a:avLst/>
          </a:prstGeom>
        </p:spPr>
        <p:txBody>
          <a:bodyPr wrap="none">
            <a:spAutoFit/>
          </a:bodyPr>
          <a:lstStyle/>
          <a:p>
            <a:endParaRPr lang="ja-JP" altLang="en-US" sz="1200" dirty="0">
              <a:solidFill>
                <a:srgbClr val="005BAC"/>
              </a:solidFill>
              <a:latin typeface="HGS創英角ｺﾞｼｯｸUB" panose="020B0900000000000000" pitchFamily="50" charset="-128"/>
              <a:ea typeface="HGS創英角ｺﾞｼｯｸUB" panose="020B0900000000000000" pitchFamily="50" charset="-128"/>
            </a:endParaRPr>
          </a:p>
        </p:txBody>
      </p:sp>
      <p:pic>
        <p:nvPicPr>
          <p:cNvPr id="25" name="図 24">
            <a:extLst>
              <a:ext uri="{FF2B5EF4-FFF2-40B4-BE49-F238E27FC236}">
                <a16:creationId xmlns:a16="http://schemas.microsoft.com/office/drawing/2014/main" id="{AA53C288-0E9B-4862-A820-627563A5EE4F}"/>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30000"/>
                    </a14:imgEffect>
                  </a14:imgLayer>
                </a14:imgProps>
              </a:ext>
              <a:ext uri="{28A0092B-C50C-407E-A947-70E740481C1C}">
                <a14:useLocalDpi xmlns:a14="http://schemas.microsoft.com/office/drawing/2010/main" val="0"/>
              </a:ext>
            </a:extLst>
          </a:blip>
          <a:stretch>
            <a:fillRect/>
          </a:stretch>
        </p:blipFill>
        <p:spPr>
          <a:xfrm>
            <a:off x="6439303" y="2960922"/>
            <a:ext cx="855441" cy="848185"/>
          </a:xfrm>
          <a:prstGeom prst="rect">
            <a:avLst/>
          </a:prstGeom>
        </p:spPr>
      </p:pic>
      <p:sp>
        <p:nvSpPr>
          <p:cNvPr id="18" name="テキスト ボックス 17">
            <a:extLst>
              <a:ext uri="{FF2B5EF4-FFF2-40B4-BE49-F238E27FC236}">
                <a16:creationId xmlns:a16="http://schemas.microsoft.com/office/drawing/2014/main" id="{BB46E959-735F-4ED6-8C2C-2C897978A62C}"/>
              </a:ext>
            </a:extLst>
          </p:cNvPr>
          <p:cNvSpPr txBox="1"/>
          <p:nvPr/>
        </p:nvSpPr>
        <p:spPr>
          <a:xfrm>
            <a:off x="545907" y="4168572"/>
            <a:ext cx="6778818" cy="553998"/>
          </a:xfrm>
          <a:prstGeom prst="rect">
            <a:avLst/>
          </a:prstGeom>
          <a:noFill/>
        </p:spPr>
        <p:txBody>
          <a:bodyPr wrap="square" rtlCol="0">
            <a:spAutoFit/>
          </a:bodyPr>
          <a:lstStyle/>
          <a:p>
            <a:r>
              <a:rPr lang="ja-JP" altLang="en-US" sz="1000" dirty="0"/>
              <a:t>講師： 吉村尚子　■熊本県よろず支援拠点コーディネーター　■株式会社 風土＆フードデザイン</a:t>
            </a:r>
            <a:r>
              <a:rPr lang="en-US" altLang="ja-JP" sz="1000" dirty="0"/>
              <a:t>YOSHIMURA</a:t>
            </a:r>
            <a:r>
              <a:rPr lang="ja-JP" altLang="en-US" sz="1000" dirty="0"/>
              <a:t>　代表取締役</a:t>
            </a:r>
          </a:p>
          <a:p>
            <a:r>
              <a:rPr lang="ja-JP" altLang="en-US" sz="1000" dirty="0"/>
              <a:t>食・地域活性化のプランナー。今回、女性の視点と企画力を活かして仕事に取り組む方々を取材。その考え方や行動から成功の要素を分析し、アドバイスします。</a:t>
            </a:r>
          </a:p>
        </p:txBody>
      </p:sp>
      <p:sp>
        <p:nvSpPr>
          <p:cNvPr id="27" name="フローチャート: 端子 26">
            <a:extLst>
              <a:ext uri="{FF2B5EF4-FFF2-40B4-BE49-F238E27FC236}">
                <a16:creationId xmlns:a16="http://schemas.microsoft.com/office/drawing/2014/main" id="{3702643A-E71C-439C-8BF0-49B062B3279B}"/>
              </a:ext>
            </a:extLst>
          </p:cNvPr>
          <p:cNvSpPr/>
          <p:nvPr/>
        </p:nvSpPr>
        <p:spPr>
          <a:xfrm>
            <a:off x="1479814" y="403891"/>
            <a:ext cx="4813893" cy="330428"/>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601388" y="448842"/>
            <a:ext cx="6572796" cy="307777"/>
          </a:xfrm>
          <a:prstGeom prst="rect">
            <a:avLst/>
          </a:prstGeom>
        </p:spPr>
        <p:txBody>
          <a:bodyPr wrap="square">
            <a:spAutoFit/>
          </a:bodyPr>
          <a:lstStyle/>
          <a:p>
            <a:pPr algn="ctr"/>
            <a:r>
              <a:rPr lang="en-US" altLang="ja-JP" sz="1400" dirty="0">
                <a:solidFill>
                  <a:schemeClr val="bg1"/>
                </a:solidFill>
                <a:latin typeface="メイリオ" panose="020B0604030504040204" pitchFamily="50" charset="-128"/>
                <a:ea typeface="メイリオ" panose="020B0604030504040204" pitchFamily="50" charset="-128"/>
              </a:rPr>
              <a:t>(</a:t>
            </a:r>
            <a:r>
              <a:rPr lang="ja-JP" altLang="en-US" sz="1400" dirty="0">
                <a:solidFill>
                  <a:schemeClr val="bg1"/>
                </a:solidFill>
                <a:latin typeface="メイリオ" panose="020B0604030504040204" pitchFamily="50" charset="-128"/>
                <a:ea typeface="メイリオ" panose="020B0604030504040204" pitchFamily="50" charset="-128"/>
              </a:rPr>
              <a:t>全</a:t>
            </a:r>
            <a:r>
              <a:rPr lang="en-US" altLang="ja-JP" sz="1400" dirty="0">
                <a:solidFill>
                  <a:schemeClr val="bg1"/>
                </a:solidFill>
                <a:latin typeface="メイリオ" panose="020B0604030504040204" pitchFamily="50" charset="-128"/>
                <a:ea typeface="メイリオ" panose="020B0604030504040204" pitchFamily="50" charset="-128"/>
              </a:rPr>
              <a:t>3</a:t>
            </a:r>
            <a:r>
              <a:rPr lang="ja-JP" altLang="en-US" sz="1400" dirty="0">
                <a:solidFill>
                  <a:schemeClr val="bg1"/>
                </a:solidFill>
                <a:latin typeface="メイリオ" panose="020B0604030504040204" pitchFamily="50" charset="-128"/>
                <a:ea typeface="メイリオ" panose="020B0604030504040204" pitchFamily="50" charset="-128"/>
              </a:rPr>
              <a:t>回</a:t>
            </a:r>
            <a:r>
              <a:rPr lang="en-US" altLang="ja-JP" sz="1400" dirty="0">
                <a:solidFill>
                  <a:schemeClr val="bg1"/>
                </a:solidFill>
                <a:latin typeface="メイリオ" panose="020B0604030504040204" pitchFamily="50" charset="-128"/>
                <a:ea typeface="メイリオ" panose="020B0604030504040204" pitchFamily="50" charset="-128"/>
              </a:rPr>
              <a:t>) </a:t>
            </a:r>
            <a:r>
              <a:rPr lang="ja-JP" altLang="en-US" sz="1400" dirty="0">
                <a:solidFill>
                  <a:schemeClr val="bg1"/>
                </a:solidFill>
                <a:latin typeface="メイリオ" panose="020B0604030504040204" pitchFamily="50" charset="-128"/>
                <a:ea typeface="メイリオ" panose="020B0604030504040204" pitchFamily="50" charset="-128"/>
              </a:rPr>
              <a:t>親、夫、子どもに頼らず、自立したい人へ</a:t>
            </a:r>
          </a:p>
        </p:txBody>
      </p:sp>
      <p:sp>
        <p:nvSpPr>
          <p:cNvPr id="41" name="テキスト ボックス 40">
            <a:extLst>
              <a:ext uri="{FF2B5EF4-FFF2-40B4-BE49-F238E27FC236}">
                <a16:creationId xmlns:a16="http://schemas.microsoft.com/office/drawing/2014/main" id="{1DC697BA-22E8-4619-ADE3-C7FD46E11D53}"/>
              </a:ext>
            </a:extLst>
          </p:cNvPr>
          <p:cNvSpPr txBox="1"/>
          <p:nvPr/>
        </p:nvSpPr>
        <p:spPr>
          <a:xfrm>
            <a:off x="545908" y="6264665"/>
            <a:ext cx="6778817" cy="553998"/>
          </a:xfrm>
          <a:prstGeom prst="rect">
            <a:avLst/>
          </a:prstGeom>
          <a:noFill/>
        </p:spPr>
        <p:txBody>
          <a:bodyPr wrap="square" rtlCol="0">
            <a:spAutoFit/>
          </a:bodyPr>
          <a:lstStyle/>
          <a:p>
            <a:r>
              <a:rPr lang="ja-JP" altLang="en-US" sz="1000" dirty="0"/>
              <a:t>講師： 西原哲朗　■熊本県よろず支援拠点コーディネーター　■株式会社コンサルタントブレイン　代表取締役</a:t>
            </a:r>
          </a:p>
          <a:p>
            <a:r>
              <a:rPr lang="ja-JP" altLang="en-US" sz="1000" dirty="0"/>
              <a:t>社労面接・採用ノウハウ、労働保険・社会保険の手続き、補助金・助成金など「働き方」と「人」に関するすべての相談に応じています。</a:t>
            </a:r>
          </a:p>
        </p:txBody>
      </p:sp>
      <p:sp>
        <p:nvSpPr>
          <p:cNvPr id="42" name="テキスト ボックス 41">
            <a:extLst>
              <a:ext uri="{FF2B5EF4-FFF2-40B4-BE49-F238E27FC236}">
                <a16:creationId xmlns:a16="http://schemas.microsoft.com/office/drawing/2014/main" id="{0C5B4CA4-EF76-4734-84A0-427939E81273}"/>
              </a:ext>
            </a:extLst>
          </p:cNvPr>
          <p:cNvSpPr txBox="1"/>
          <p:nvPr/>
        </p:nvSpPr>
        <p:spPr>
          <a:xfrm>
            <a:off x="624433" y="8370409"/>
            <a:ext cx="6700291" cy="553998"/>
          </a:xfrm>
          <a:prstGeom prst="rect">
            <a:avLst/>
          </a:prstGeom>
          <a:noFill/>
        </p:spPr>
        <p:txBody>
          <a:bodyPr wrap="square" rtlCol="0">
            <a:spAutoFit/>
          </a:bodyPr>
          <a:lstStyle/>
          <a:p>
            <a:r>
              <a:rPr lang="ja-JP" altLang="en-US" sz="1000" dirty="0"/>
              <a:t>講師： 渡辺資文　■熊本県よろず支援拠点コーディネーター　　■「アウル・マネジメント・オフィス」代表</a:t>
            </a:r>
          </a:p>
          <a:p>
            <a:r>
              <a:rPr lang="ja-JP" altLang="en-US" sz="1000" dirty="0"/>
              <a:t>中小企業診断士・認定事業再生士</a:t>
            </a:r>
            <a:r>
              <a:rPr lang="en-US" altLang="ja-JP" sz="1000" dirty="0"/>
              <a:t>(CTP)</a:t>
            </a:r>
            <a:r>
              <a:rPr lang="ja-JP" altLang="en-US" sz="1000" dirty="0"/>
              <a:t>。地方銀行勤務を経て独立、創業・起業から経営改善、再生計画まで様々な課題解決をお手伝いしています。</a:t>
            </a:r>
          </a:p>
        </p:txBody>
      </p:sp>
      <p:pic>
        <p:nvPicPr>
          <p:cNvPr id="43" name="図 42">
            <a:extLst>
              <a:ext uri="{FF2B5EF4-FFF2-40B4-BE49-F238E27FC236}">
                <a16:creationId xmlns:a16="http://schemas.microsoft.com/office/drawing/2014/main" id="{9CABE1F8-E04A-4746-B60B-B77D3717CE43}"/>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Lst>
          </a:blip>
          <a:stretch>
            <a:fillRect/>
          </a:stretch>
        </p:blipFill>
        <p:spPr>
          <a:xfrm>
            <a:off x="6450939" y="5055410"/>
            <a:ext cx="835703" cy="869760"/>
          </a:xfrm>
          <a:prstGeom prst="rect">
            <a:avLst/>
          </a:prstGeom>
        </p:spPr>
      </p:pic>
      <p:pic>
        <p:nvPicPr>
          <p:cNvPr id="45" name="図 44">
            <a:extLst>
              <a:ext uri="{FF2B5EF4-FFF2-40B4-BE49-F238E27FC236}">
                <a16:creationId xmlns:a16="http://schemas.microsoft.com/office/drawing/2014/main" id="{017C8F15-54C8-4763-91FB-7EF5CD3F5FB6}"/>
              </a:ext>
            </a:extLst>
          </p:cNvPr>
          <p:cNvPicPr>
            <a:picLocks noChangeAspect="1"/>
          </p:cNvPicPr>
          <p:nvPr/>
        </p:nvPicPr>
        <p:blipFill>
          <a:blip r:embed="rId12"/>
          <a:stretch>
            <a:fillRect/>
          </a:stretch>
        </p:blipFill>
        <p:spPr>
          <a:xfrm>
            <a:off x="6449907" y="7113622"/>
            <a:ext cx="790271" cy="840386"/>
          </a:xfrm>
          <a:prstGeom prst="rect">
            <a:avLst/>
          </a:prstGeom>
        </p:spPr>
      </p:pic>
      <p:sp>
        <p:nvSpPr>
          <p:cNvPr id="46" name="正方形/長方形 45">
            <a:extLst>
              <a:ext uri="{FF2B5EF4-FFF2-40B4-BE49-F238E27FC236}">
                <a16:creationId xmlns:a16="http://schemas.microsoft.com/office/drawing/2014/main" id="{C957CE0E-B8BE-4033-85B0-3103A0512BAF}"/>
              </a:ext>
            </a:extLst>
          </p:cNvPr>
          <p:cNvSpPr/>
          <p:nvPr/>
        </p:nvSpPr>
        <p:spPr>
          <a:xfrm>
            <a:off x="291517" y="943879"/>
            <a:ext cx="7366119" cy="523220"/>
          </a:xfrm>
          <a:prstGeom prst="rect">
            <a:avLst/>
          </a:prstGeom>
          <a:noFill/>
        </p:spPr>
        <p:txBody>
          <a:bodyPr wrap="none" lIns="91440" tIns="45720" rIns="91440" bIns="45720">
            <a:spAutoFit/>
          </a:bodyPr>
          <a:lstStyle/>
          <a:p>
            <a:pPr algn="ctr"/>
            <a:r>
              <a:rPr lang="ja-JP" altLang="en-US" sz="2800" b="1"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rPr>
              <a:t>これからの生き方と仕事を考える「女性塾」</a:t>
            </a:r>
            <a:endParaRPr lang="ja-JP" altLang="en-US" sz="28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endParaRPr>
          </a:p>
        </p:txBody>
      </p:sp>
      <p:sp>
        <p:nvSpPr>
          <p:cNvPr id="47" name="正方形/長方形 46">
            <a:extLst>
              <a:ext uri="{FF2B5EF4-FFF2-40B4-BE49-F238E27FC236}">
                <a16:creationId xmlns:a16="http://schemas.microsoft.com/office/drawing/2014/main" id="{256A3532-CBA2-44D0-A243-FFF558DACA8D}"/>
              </a:ext>
            </a:extLst>
          </p:cNvPr>
          <p:cNvSpPr/>
          <p:nvPr/>
        </p:nvSpPr>
        <p:spPr>
          <a:xfrm>
            <a:off x="4822730" y="9803239"/>
            <a:ext cx="2774837" cy="323486"/>
          </a:xfrm>
          <a:prstGeom prst="rect">
            <a:avLst/>
          </a:prstGeom>
        </p:spPr>
        <p:txBody>
          <a:bodyPr wrap="square">
            <a:spAutoFit/>
          </a:bodyPr>
          <a:lstStyle/>
          <a:p>
            <a:pPr>
              <a:lnSpc>
                <a:spcPts val="2000"/>
              </a:lnSpc>
            </a:pPr>
            <a:r>
              <a:rPr lang="ja-JP" altLang="en-US" sz="1200" b="1" dirty="0">
                <a:latin typeface="HG丸ｺﾞｼｯｸM-PRO" panose="020F0600000000000000" pitchFamily="50" charset="-128"/>
                <a:ea typeface="HG丸ｺﾞｼｯｸM-PRO" panose="020F0600000000000000" pitchFamily="50" charset="-128"/>
              </a:rPr>
              <a:t>✉： </a:t>
            </a:r>
            <a:r>
              <a:rPr lang="en-US" altLang="ja-JP" sz="1200" b="1" dirty="0">
                <a:latin typeface="HG丸ｺﾞｼｯｸM-PRO" panose="020F0600000000000000" pitchFamily="50" charset="-128"/>
                <a:ea typeface="HG丸ｺﾞｼｯｸM-PRO" panose="020F0600000000000000" pitchFamily="50" charset="-128"/>
              </a:rPr>
              <a:t>syokou@city.koshi.lg.jp</a:t>
            </a:r>
            <a:endParaRPr lang="ja-JP" altLang="en-US" sz="1200" b="1" dirty="0">
              <a:latin typeface="HG丸ｺﾞｼｯｸM-PRO" panose="020F0600000000000000" pitchFamily="50" charset="-128"/>
              <a:ea typeface="HG丸ｺﾞｼｯｸM-PRO" panose="020F0600000000000000" pitchFamily="50" charset="-128"/>
            </a:endParaRPr>
          </a:p>
        </p:txBody>
      </p:sp>
      <p:sp>
        <p:nvSpPr>
          <p:cNvPr id="48" name="正方形/長方形 47">
            <a:extLst>
              <a:ext uri="{FF2B5EF4-FFF2-40B4-BE49-F238E27FC236}">
                <a16:creationId xmlns:a16="http://schemas.microsoft.com/office/drawing/2014/main" id="{6BF4772A-FF58-4838-8F52-5F9F7439EDE9}"/>
              </a:ext>
            </a:extLst>
          </p:cNvPr>
          <p:cNvSpPr/>
          <p:nvPr/>
        </p:nvSpPr>
        <p:spPr>
          <a:xfrm>
            <a:off x="2937911" y="9999806"/>
            <a:ext cx="2962107" cy="310662"/>
          </a:xfrm>
          <a:prstGeom prst="rect">
            <a:avLst/>
          </a:prstGeom>
        </p:spPr>
        <p:txBody>
          <a:bodyPr wrap="square">
            <a:spAutoFit/>
          </a:bodyPr>
          <a:lstStyle/>
          <a:p>
            <a:pPr>
              <a:lnSpc>
                <a:spcPts val="2000"/>
              </a:lnSpc>
            </a:pPr>
            <a:r>
              <a:rPr lang="ja-JP" altLang="en-US" sz="1200" b="1" dirty="0">
                <a:latin typeface="HG丸ｺﾞｼｯｸM-PRO" panose="020F0600000000000000" pitchFamily="50" charset="-128"/>
                <a:ea typeface="HG丸ｺﾞｼｯｸM-PRO" panose="020F0600000000000000" pitchFamily="50" charset="-128"/>
              </a:rPr>
              <a:t>電話：</a:t>
            </a:r>
            <a:r>
              <a:rPr lang="en-US" altLang="ja-JP" sz="1200" b="1" dirty="0">
                <a:latin typeface="HG丸ｺﾞｼｯｸM-PRO" panose="020F0600000000000000" pitchFamily="50" charset="-128"/>
                <a:ea typeface="HG丸ｺﾞｼｯｸM-PRO" panose="020F0600000000000000" pitchFamily="50" charset="-128"/>
              </a:rPr>
              <a:t>096-248-1115</a:t>
            </a:r>
            <a:endParaRPr lang="ja-JP" altLang="en-US" sz="1200" b="1" dirty="0">
              <a:latin typeface="HG丸ｺﾞｼｯｸM-PRO" panose="020F0600000000000000" pitchFamily="50" charset="-128"/>
              <a:ea typeface="HG丸ｺﾞｼｯｸM-PRO" panose="020F0600000000000000" pitchFamily="50" charset="-128"/>
            </a:endParaRPr>
          </a:p>
        </p:txBody>
      </p:sp>
      <p:sp>
        <p:nvSpPr>
          <p:cNvPr id="49" name="正方形/長方形 48">
            <a:extLst>
              <a:ext uri="{FF2B5EF4-FFF2-40B4-BE49-F238E27FC236}">
                <a16:creationId xmlns:a16="http://schemas.microsoft.com/office/drawing/2014/main" id="{64D8D0DA-E62B-48F2-A3A8-E4CCAAF19BAF}"/>
              </a:ext>
            </a:extLst>
          </p:cNvPr>
          <p:cNvSpPr/>
          <p:nvPr/>
        </p:nvSpPr>
        <p:spPr>
          <a:xfrm>
            <a:off x="5241939" y="10015200"/>
            <a:ext cx="2087099" cy="310662"/>
          </a:xfrm>
          <a:prstGeom prst="rect">
            <a:avLst/>
          </a:prstGeom>
        </p:spPr>
        <p:txBody>
          <a:bodyPr wrap="square">
            <a:spAutoFit/>
          </a:bodyPr>
          <a:lstStyle/>
          <a:p>
            <a:pPr>
              <a:lnSpc>
                <a:spcPts val="2000"/>
              </a:lnSpc>
            </a:pPr>
            <a:r>
              <a:rPr lang="en-US" altLang="ja-JP" sz="1200" b="1" dirty="0">
                <a:latin typeface="HG丸ｺﾞｼｯｸM-PRO" panose="020F0600000000000000" pitchFamily="50" charset="-128"/>
                <a:ea typeface="HG丸ｺﾞｼｯｸM-PRO" panose="020F0600000000000000" pitchFamily="50" charset="-128"/>
              </a:rPr>
              <a:t>Fax</a:t>
            </a:r>
            <a:r>
              <a:rPr lang="ja-JP" altLang="en-US" sz="1200" b="1" dirty="0">
                <a:latin typeface="HG丸ｺﾞｼｯｸM-PRO" panose="020F0600000000000000" pitchFamily="50" charset="-128"/>
                <a:ea typeface="HG丸ｺﾞｼｯｸM-PRO" panose="020F0600000000000000" pitchFamily="50" charset="-128"/>
              </a:rPr>
              <a:t>：</a:t>
            </a:r>
            <a:r>
              <a:rPr lang="en-US" altLang="ja-JP" sz="1200" b="1" dirty="0">
                <a:latin typeface="HG丸ｺﾞｼｯｸM-PRO" panose="020F0600000000000000" pitchFamily="50" charset="-128"/>
                <a:ea typeface="HG丸ｺﾞｼｯｸM-PRO" panose="020F0600000000000000" pitchFamily="50" charset="-128"/>
              </a:rPr>
              <a:t>096-248-1196</a:t>
            </a:r>
            <a:endParaRPr lang="ja-JP" altLang="en-US" sz="1200" b="1" dirty="0">
              <a:latin typeface="HG丸ｺﾞｼｯｸM-PRO" panose="020F0600000000000000" pitchFamily="50" charset="-128"/>
              <a:ea typeface="HG丸ｺﾞｼｯｸM-PRO" panose="020F0600000000000000" pitchFamily="50" charset="-128"/>
            </a:endParaRPr>
          </a:p>
        </p:txBody>
      </p:sp>
      <p:sp>
        <p:nvSpPr>
          <p:cNvPr id="50" name="正方形/長方形 49">
            <a:extLst>
              <a:ext uri="{FF2B5EF4-FFF2-40B4-BE49-F238E27FC236}">
                <a16:creationId xmlns:a16="http://schemas.microsoft.com/office/drawing/2014/main" id="{7FEC9B37-E516-449F-8C7A-8143B83A460F}"/>
              </a:ext>
            </a:extLst>
          </p:cNvPr>
          <p:cNvSpPr/>
          <p:nvPr/>
        </p:nvSpPr>
        <p:spPr>
          <a:xfrm>
            <a:off x="1471595" y="9550920"/>
            <a:ext cx="5728854" cy="276999"/>
          </a:xfrm>
          <a:prstGeom prst="rect">
            <a:avLst/>
          </a:prstGeom>
        </p:spPr>
        <p:txBody>
          <a:bodyPr wrap="square">
            <a:spAutoFit/>
          </a:bodyPr>
          <a:lstStyle/>
          <a:p>
            <a:r>
              <a:rPr lang="ja-JP" altLang="en-US" sz="1200" b="1" dirty="0">
                <a:latin typeface="HG丸ｺﾞｼｯｸM-PRO" panose="020F0600000000000000" pitchFamily="50" charset="-128"/>
                <a:ea typeface="HG丸ｺﾞｼｯｸM-PRO" panose="020F0600000000000000" pitchFamily="50" charset="-128"/>
              </a:rPr>
              <a:t>〒</a:t>
            </a:r>
            <a:r>
              <a:rPr lang="en-US" altLang="ja-JP" sz="1200" b="1" dirty="0">
                <a:latin typeface="HG丸ｺﾞｼｯｸM-PRO" panose="020F0600000000000000" pitchFamily="50" charset="-128"/>
                <a:ea typeface="HG丸ｺﾞｼｯｸM-PRO" panose="020F0600000000000000" pitchFamily="50" charset="-128"/>
              </a:rPr>
              <a:t>861-1195</a:t>
            </a:r>
            <a:r>
              <a:rPr lang="ja-JP" altLang="en-US" sz="1200" b="1" dirty="0">
                <a:latin typeface="HG丸ｺﾞｼｯｸM-PRO" panose="020F0600000000000000" pitchFamily="50" charset="-128"/>
                <a:ea typeface="HG丸ｺﾞｼｯｸM-PRO" panose="020F0600000000000000" pitchFamily="50" charset="-128"/>
              </a:rPr>
              <a:t>　合志市竹迫</a:t>
            </a:r>
            <a:r>
              <a:rPr lang="en-US" altLang="ja-JP" sz="1200" b="1" dirty="0">
                <a:latin typeface="HG丸ｺﾞｼｯｸM-PRO" panose="020F0600000000000000" pitchFamily="50" charset="-128"/>
                <a:ea typeface="HG丸ｺﾞｼｯｸM-PRO" panose="020F0600000000000000" pitchFamily="50" charset="-128"/>
              </a:rPr>
              <a:t>2140</a:t>
            </a:r>
            <a:r>
              <a:rPr lang="ja-JP" altLang="en-US" sz="1200" b="1" dirty="0">
                <a:latin typeface="HG丸ｺﾞｼｯｸM-PRO" panose="020F0600000000000000" pitchFamily="50" charset="-128"/>
                <a:ea typeface="HG丸ｺﾞｼｯｸM-PRO" panose="020F0600000000000000" pitchFamily="50" charset="-128"/>
              </a:rPr>
              <a:t>番地</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id="{CC5EA044-5603-4A50-BC09-6A1F10509E0A}"/>
              </a:ext>
            </a:extLst>
          </p:cNvPr>
          <p:cNvSpPr txBox="1"/>
          <p:nvPr/>
        </p:nvSpPr>
        <p:spPr>
          <a:xfrm>
            <a:off x="778003" y="1481851"/>
            <a:ext cx="6268359" cy="1015663"/>
          </a:xfrm>
          <a:prstGeom prst="rect">
            <a:avLst/>
          </a:prstGeom>
          <a:solidFill>
            <a:schemeClr val="bg1">
              <a:alpha val="30000"/>
            </a:schemeClr>
          </a:solidFill>
        </p:spPr>
        <p:txBody>
          <a:bodyPr wrap="square" rtlCol="0">
            <a:spAutoFit/>
          </a:bodyPr>
          <a:lstStyle/>
          <a:p>
            <a:r>
              <a:rPr lang="ja-JP" altLang="en-US" sz="1200" dirty="0">
                <a:latin typeface="游明朝 Demibold" panose="02020600000000000000" pitchFamily="18" charset="-128"/>
                <a:ea typeface="游明朝 Demibold" panose="02020600000000000000" pitchFamily="18" charset="-128"/>
              </a:rPr>
              <a:t>「家計を支えるために自分も働きたい」「起業したいがノウハウがない」「もし一生独身でも、元気に働きながら豊かに暮らしたい」「老後、子どもには負担をかけたくない」など、女性誰もが課題や不安を抱えている時代です。</a:t>
            </a:r>
          </a:p>
          <a:p>
            <a:r>
              <a:rPr lang="ja-JP" altLang="en-US" sz="1200" dirty="0">
                <a:latin typeface="游明朝 Demibold" panose="02020600000000000000" pitchFamily="18" charset="-128"/>
                <a:ea typeface="游明朝 Demibold" panose="02020600000000000000" pitchFamily="18" charset="-128"/>
              </a:rPr>
              <a:t>女性たちが自分らしい人生を豊かに生きていく方法を、「仕事」「働き方」「お金」という</a:t>
            </a:r>
            <a:r>
              <a:rPr lang="en-US" altLang="ja-JP" sz="1200" dirty="0">
                <a:latin typeface="游明朝 Demibold" panose="02020600000000000000" pitchFamily="18" charset="-128"/>
                <a:ea typeface="游明朝 Demibold" panose="02020600000000000000" pitchFamily="18" charset="-128"/>
              </a:rPr>
              <a:t>3</a:t>
            </a:r>
            <a:r>
              <a:rPr lang="ja-JP" altLang="en-US" sz="1200" dirty="0">
                <a:latin typeface="游明朝 Demibold" panose="02020600000000000000" pitchFamily="18" charset="-128"/>
                <a:ea typeface="游明朝 Demibold" panose="02020600000000000000" pitchFamily="18" charset="-128"/>
              </a:rPr>
              <a:t>回シリーズで展開します。今後の仕事と生き方を考える機会を作りませんか。</a:t>
            </a:r>
          </a:p>
        </p:txBody>
      </p:sp>
    </p:spTree>
    <p:extLst>
      <p:ext uri="{BB962C8B-B14F-4D97-AF65-F5344CB8AC3E}">
        <p14:creationId xmlns:p14="http://schemas.microsoft.com/office/powerpoint/2010/main" val="779290052"/>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TotalTime>
  <Words>359</Words>
  <Application>Microsoft Office PowerPoint</Application>
  <PresentationFormat>ユーザー設定</PresentationFormat>
  <Paragraphs>34</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HGS創英角ｺﾞｼｯｸUB</vt:lpstr>
      <vt:lpstr>HG丸ｺﾞｼｯｸM-PRO</vt:lpstr>
      <vt:lpstr>メイリオ</vt:lpstr>
      <vt:lpstr>游ゴシック Medium</vt:lpstr>
      <vt:lpstr>游明朝 Demibold</vt:lpstr>
      <vt:lpstr>Arial</vt:lpstr>
      <vt:lpstr>Calibri</vt:lpstr>
      <vt:lpstr>Calibri Light</vt:lpstr>
      <vt:lpstr>1_ガイド入りテンプレートサンプル20130531三木さん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九重　浩光</dc:creator>
  <cp:lastModifiedBy>九重　浩光</cp:lastModifiedBy>
  <cp:revision>48</cp:revision>
  <cp:lastPrinted>2019-09-30T02:33:28Z</cp:lastPrinted>
  <dcterms:modified xsi:type="dcterms:W3CDTF">2019-09-30T08:08:27Z</dcterms:modified>
</cp:coreProperties>
</file>